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63EEDA-2286-4C4A-8FB5-708C0B1043F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F416FF3-2C9B-416F-A048-2C410DA5614C}">
      <dgm:prSet/>
      <dgm:spPr/>
      <dgm:t>
        <a:bodyPr/>
        <a:lstStyle/>
        <a:p>
          <a:r>
            <a:rPr lang="en-US" b="1"/>
            <a:t>OLTP Examples:</a:t>
          </a:r>
          <a:endParaRPr lang="en-US"/>
        </a:p>
      </dgm:t>
    </dgm:pt>
    <dgm:pt modelId="{8B23BC9A-4873-406F-B0D6-E052CCCCDDED}" type="parTrans" cxnId="{C83B6990-4508-46D0-90B6-F17CD242B4A5}">
      <dgm:prSet/>
      <dgm:spPr/>
      <dgm:t>
        <a:bodyPr/>
        <a:lstStyle/>
        <a:p>
          <a:endParaRPr lang="en-US"/>
        </a:p>
      </dgm:t>
    </dgm:pt>
    <dgm:pt modelId="{7F731F58-4E73-4E70-86EB-9DFC02A0A39D}" type="sibTrans" cxnId="{C83B6990-4508-46D0-90B6-F17CD242B4A5}">
      <dgm:prSet/>
      <dgm:spPr/>
      <dgm:t>
        <a:bodyPr/>
        <a:lstStyle/>
        <a:p>
          <a:endParaRPr lang="en-US"/>
        </a:p>
      </dgm:t>
    </dgm:pt>
    <dgm:pt modelId="{C516608C-C82D-475B-8F92-9D43D6F4978D}">
      <dgm:prSet/>
      <dgm:spPr/>
      <dgm:t>
        <a:bodyPr/>
        <a:lstStyle/>
        <a:p>
          <a:r>
            <a:rPr lang="en-US"/>
            <a:t>A supermarket server which records every single product purchased at that market.</a:t>
          </a:r>
        </a:p>
      </dgm:t>
    </dgm:pt>
    <dgm:pt modelId="{95D1ABD9-A143-483E-BCEC-6577F7B48D2B}" type="parTrans" cxnId="{2A6E78AA-F6AD-4989-AB1C-28559B680AFE}">
      <dgm:prSet/>
      <dgm:spPr/>
      <dgm:t>
        <a:bodyPr/>
        <a:lstStyle/>
        <a:p>
          <a:endParaRPr lang="en-US"/>
        </a:p>
      </dgm:t>
    </dgm:pt>
    <dgm:pt modelId="{7F8F9E45-83A5-45FC-8102-F86AA58D8221}" type="sibTrans" cxnId="{2A6E78AA-F6AD-4989-AB1C-28559B680AFE}">
      <dgm:prSet/>
      <dgm:spPr/>
      <dgm:t>
        <a:bodyPr/>
        <a:lstStyle/>
        <a:p>
          <a:endParaRPr lang="en-US"/>
        </a:p>
      </dgm:t>
    </dgm:pt>
    <dgm:pt modelId="{6CC123F4-1D43-45FD-81FA-697FC1C6B6A5}">
      <dgm:prSet/>
      <dgm:spPr/>
      <dgm:t>
        <a:bodyPr/>
        <a:lstStyle/>
        <a:p>
          <a:r>
            <a:rPr lang="en-US"/>
            <a:t>A bank server which records every time a transaction is made for a particular account.</a:t>
          </a:r>
        </a:p>
      </dgm:t>
    </dgm:pt>
    <dgm:pt modelId="{5FF4FDB5-CBAC-49A8-8FD6-73A8E300C55E}" type="parTrans" cxnId="{704473DB-48EF-4306-A8E3-A3E4BA39F2B9}">
      <dgm:prSet/>
      <dgm:spPr/>
      <dgm:t>
        <a:bodyPr/>
        <a:lstStyle/>
        <a:p>
          <a:endParaRPr lang="en-US"/>
        </a:p>
      </dgm:t>
    </dgm:pt>
    <dgm:pt modelId="{D50DEB41-00C3-4CF8-85BD-15D67F64207A}" type="sibTrans" cxnId="{704473DB-48EF-4306-A8E3-A3E4BA39F2B9}">
      <dgm:prSet/>
      <dgm:spPr/>
      <dgm:t>
        <a:bodyPr/>
        <a:lstStyle/>
        <a:p>
          <a:endParaRPr lang="en-US"/>
        </a:p>
      </dgm:t>
    </dgm:pt>
    <dgm:pt modelId="{17D2ED0E-D836-42F8-8008-6C3D788E3194}">
      <dgm:prSet/>
      <dgm:spPr/>
      <dgm:t>
        <a:bodyPr/>
        <a:lstStyle/>
        <a:p>
          <a:r>
            <a:rPr lang="en-US"/>
            <a:t>A railway reservation server which records the transactions of a passenger.</a:t>
          </a:r>
        </a:p>
      </dgm:t>
    </dgm:pt>
    <dgm:pt modelId="{C3F61092-8CCB-4EC4-B7D1-69463F4844FC}" type="parTrans" cxnId="{410CCBC3-A3BA-412F-A68D-D96261553FF9}">
      <dgm:prSet/>
      <dgm:spPr/>
      <dgm:t>
        <a:bodyPr/>
        <a:lstStyle/>
        <a:p>
          <a:endParaRPr lang="en-US"/>
        </a:p>
      </dgm:t>
    </dgm:pt>
    <dgm:pt modelId="{3F064968-0CB4-48C1-88D4-5AD8F63D7646}" type="sibTrans" cxnId="{410CCBC3-A3BA-412F-A68D-D96261553FF9}">
      <dgm:prSet/>
      <dgm:spPr/>
      <dgm:t>
        <a:bodyPr/>
        <a:lstStyle/>
        <a:p>
          <a:endParaRPr lang="en-US"/>
        </a:p>
      </dgm:t>
    </dgm:pt>
    <dgm:pt modelId="{BA048B40-62B1-466D-A4D6-E22BBA08DDDB}">
      <dgm:prSet/>
      <dgm:spPr/>
      <dgm:t>
        <a:bodyPr/>
        <a:lstStyle/>
        <a:p>
          <a:r>
            <a:rPr lang="en-US" b="1"/>
            <a:t>OLAP Examples:</a:t>
          </a:r>
          <a:endParaRPr lang="en-US"/>
        </a:p>
      </dgm:t>
    </dgm:pt>
    <dgm:pt modelId="{0DE81E0C-CB4B-4840-9877-332E7D3DD282}" type="parTrans" cxnId="{9DFEB0CE-A51D-4859-A8E1-8D395F7759AA}">
      <dgm:prSet/>
      <dgm:spPr/>
      <dgm:t>
        <a:bodyPr/>
        <a:lstStyle/>
        <a:p>
          <a:endParaRPr lang="en-US"/>
        </a:p>
      </dgm:t>
    </dgm:pt>
    <dgm:pt modelId="{8795574C-B5FA-45D7-927D-86F8934E9297}" type="sibTrans" cxnId="{9DFEB0CE-A51D-4859-A8E1-8D395F7759AA}">
      <dgm:prSet/>
      <dgm:spPr/>
      <dgm:t>
        <a:bodyPr/>
        <a:lstStyle/>
        <a:p>
          <a:endParaRPr lang="en-US"/>
        </a:p>
      </dgm:t>
    </dgm:pt>
    <dgm:pt modelId="{63B67BCF-4959-441C-A349-DB7421BF64BD}">
      <dgm:prSet/>
      <dgm:spPr/>
      <dgm:t>
        <a:bodyPr/>
        <a:lstStyle/>
        <a:p>
          <a:r>
            <a:rPr lang="en-US"/>
            <a:t>Bank Manager wants to know how many customers are utilizing the atm of his branch. Based on this he may take a call whether to continue with the ATM or relocate it.</a:t>
          </a:r>
        </a:p>
      </dgm:t>
    </dgm:pt>
    <dgm:pt modelId="{29B0BE31-FD90-4EF9-A03E-98651D273E35}" type="parTrans" cxnId="{5CEFB8C2-64D1-4BFD-A6EA-6C19E42C4A84}">
      <dgm:prSet/>
      <dgm:spPr/>
      <dgm:t>
        <a:bodyPr/>
        <a:lstStyle/>
        <a:p>
          <a:endParaRPr lang="en-US"/>
        </a:p>
      </dgm:t>
    </dgm:pt>
    <dgm:pt modelId="{5FF2A569-5247-446D-A241-4B9EBBE73E9C}" type="sibTrans" cxnId="{5CEFB8C2-64D1-4BFD-A6EA-6C19E42C4A84}">
      <dgm:prSet/>
      <dgm:spPr/>
      <dgm:t>
        <a:bodyPr/>
        <a:lstStyle/>
        <a:p>
          <a:endParaRPr lang="en-US"/>
        </a:p>
      </dgm:t>
    </dgm:pt>
    <dgm:pt modelId="{3AA9C0EE-548B-4ACD-95FF-C33A2241B507}">
      <dgm:prSet/>
      <dgm:spPr/>
      <dgm:t>
        <a:bodyPr/>
        <a:lstStyle/>
        <a:p>
          <a:r>
            <a:rPr lang="en-US"/>
            <a:t>An insurance company wants to know the number of policies each agent has sold. This will help in better performance management of agents.</a:t>
          </a:r>
        </a:p>
      </dgm:t>
    </dgm:pt>
    <dgm:pt modelId="{591B49B5-6774-43A0-A7B0-4383458CCBC7}" type="parTrans" cxnId="{152FC154-2D73-4C75-B41C-77A3EB4C8357}">
      <dgm:prSet/>
      <dgm:spPr/>
      <dgm:t>
        <a:bodyPr/>
        <a:lstStyle/>
        <a:p>
          <a:endParaRPr lang="en-US"/>
        </a:p>
      </dgm:t>
    </dgm:pt>
    <dgm:pt modelId="{BDD8F11D-3950-44FA-B256-5EC7ADB99550}" type="sibTrans" cxnId="{152FC154-2D73-4C75-B41C-77A3EB4C8357}">
      <dgm:prSet/>
      <dgm:spPr/>
      <dgm:t>
        <a:bodyPr/>
        <a:lstStyle/>
        <a:p>
          <a:endParaRPr lang="en-US"/>
        </a:p>
      </dgm:t>
    </dgm:pt>
    <dgm:pt modelId="{28C6440F-9B22-43A4-817A-CD37675D733A}" type="pres">
      <dgm:prSet presAssocID="{CC63EEDA-2286-4C4A-8FB5-708C0B1043FF}" presName="linear" presStyleCnt="0">
        <dgm:presLayoutVars>
          <dgm:dir/>
          <dgm:animLvl val="lvl"/>
          <dgm:resizeHandles val="exact"/>
        </dgm:presLayoutVars>
      </dgm:prSet>
      <dgm:spPr/>
    </dgm:pt>
    <dgm:pt modelId="{797725D1-BCC8-4686-BA5E-1E6DB2DDF61C}" type="pres">
      <dgm:prSet presAssocID="{CF416FF3-2C9B-416F-A048-2C410DA5614C}" presName="parentLin" presStyleCnt="0"/>
      <dgm:spPr/>
    </dgm:pt>
    <dgm:pt modelId="{54E6AB47-0C7E-4022-9F9D-9CF499337688}" type="pres">
      <dgm:prSet presAssocID="{CF416FF3-2C9B-416F-A048-2C410DA5614C}" presName="parentLeftMargin" presStyleLbl="node1" presStyleIdx="0" presStyleCnt="2"/>
      <dgm:spPr/>
    </dgm:pt>
    <dgm:pt modelId="{0FE76A41-9121-430B-ADC5-DAB35BEE078A}" type="pres">
      <dgm:prSet presAssocID="{CF416FF3-2C9B-416F-A048-2C410DA5614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5CBC5D9-5C41-44D7-8AF0-0CEE8CB3A741}" type="pres">
      <dgm:prSet presAssocID="{CF416FF3-2C9B-416F-A048-2C410DA5614C}" presName="negativeSpace" presStyleCnt="0"/>
      <dgm:spPr/>
    </dgm:pt>
    <dgm:pt modelId="{F3DAB180-FBBD-4C02-9341-41AB518C4D26}" type="pres">
      <dgm:prSet presAssocID="{CF416FF3-2C9B-416F-A048-2C410DA5614C}" presName="childText" presStyleLbl="conFgAcc1" presStyleIdx="0" presStyleCnt="2">
        <dgm:presLayoutVars>
          <dgm:bulletEnabled val="1"/>
        </dgm:presLayoutVars>
      </dgm:prSet>
      <dgm:spPr/>
    </dgm:pt>
    <dgm:pt modelId="{5DFDABE2-48D0-47F4-9649-4B28C0398B82}" type="pres">
      <dgm:prSet presAssocID="{7F731F58-4E73-4E70-86EB-9DFC02A0A39D}" presName="spaceBetweenRectangles" presStyleCnt="0"/>
      <dgm:spPr/>
    </dgm:pt>
    <dgm:pt modelId="{B3DB62D6-6D86-479A-939C-A1B9A70B0CC3}" type="pres">
      <dgm:prSet presAssocID="{BA048B40-62B1-466D-A4D6-E22BBA08DDDB}" presName="parentLin" presStyleCnt="0"/>
      <dgm:spPr/>
    </dgm:pt>
    <dgm:pt modelId="{25BDBE44-4CB9-452B-A991-90205F759BC8}" type="pres">
      <dgm:prSet presAssocID="{BA048B40-62B1-466D-A4D6-E22BBA08DDDB}" presName="parentLeftMargin" presStyleLbl="node1" presStyleIdx="0" presStyleCnt="2"/>
      <dgm:spPr/>
    </dgm:pt>
    <dgm:pt modelId="{5D719C29-3749-4145-9382-BED278FCBB3A}" type="pres">
      <dgm:prSet presAssocID="{BA048B40-62B1-466D-A4D6-E22BBA08DDD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0D64769-B3D0-4403-8E71-DDACD4501C2F}" type="pres">
      <dgm:prSet presAssocID="{BA048B40-62B1-466D-A4D6-E22BBA08DDDB}" presName="negativeSpace" presStyleCnt="0"/>
      <dgm:spPr/>
    </dgm:pt>
    <dgm:pt modelId="{F0916B2F-407F-49FC-AF72-C041D72665C9}" type="pres">
      <dgm:prSet presAssocID="{BA048B40-62B1-466D-A4D6-E22BBA08DDD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231C30C-421B-43DB-A4B4-350395F271FA}" type="presOf" srcId="{6CC123F4-1D43-45FD-81FA-697FC1C6B6A5}" destId="{F3DAB180-FBBD-4C02-9341-41AB518C4D26}" srcOrd="0" destOrd="1" presId="urn:microsoft.com/office/officeart/2005/8/layout/list1"/>
    <dgm:cxn modelId="{3802EE5D-009A-48AE-97CD-609210C5EBDA}" type="presOf" srcId="{CC63EEDA-2286-4C4A-8FB5-708C0B1043FF}" destId="{28C6440F-9B22-43A4-817A-CD37675D733A}" srcOrd="0" destOrd="0" presId="urn:microsoft.com/office/officeart/2005/8/layout/list1"/>
    <dgm:cxn modelId="{222AB05E-D2EB-49BF-B2EA-693C44703E78}" type="presOf" srcId="{CF416FF3-2C9B-416F-A048-2C410DA5614C}" destId="{54E6AB47-0C7E-4022-9F9D-9CF499337688}" srcOrd="0" destOrd="0" presId="urn:microsoft.com/office/officeart/2005/8/layout/list1"/>
    <dgm:cxn modelId="{52F97772-CF5E-48C2-9A85-9600CD84CF75}" type="presOf" srcId="{CF416FF3-2C9B-416F-A048-2C410DA5614C}" destId="{0FE76A41-9121-430B-ADC5-DAB35BEE078A}" srcOrd="1" destOrd="0" presId="urn:microsoft.com/office/officeart/2005/8/layout/list1"/>
    <dgm:cxn modelId="{152FC154-2D73-4C75-B41C-77A3EB4C8357}" srcId="{BA048B40-62B1-466D-A4D6-E22BBA08DDDB}" destId="{3AA9C0EE-548B-4ACD-95FF-C33A2241B507}" srcOrd="1" destOrd="0" parTransId="{591B49B5-6774-43A0-A7B0-4383458CCBC7}" sibTransId="{BDD8F11D-3950-44FA-B256-5EC7ADB99550}"/>
    <dgm:cxn modelId="{B36FA979-D19B-4692-A01B-B660FBE6868D}" type="presOf" srcId="{BA048B40-62B1-466D-A4D6-E22BBA08DDDB}" destId="{25BDBE44-4CB9-452B-A991-90205F759BC8}" srcOrd="0" destOrd="0" presId="urn:microsoft.com/office/officeart/2005/8/layout/list1"/>
    <dgm:cxn modelId="{545D788F-F339-4A06-AEC1-ED8038002296}" type="presOf" srcId="{3AA9C0EE-548B-4ACD-95FF-C33A2241B507}" destId="{F0916B2F-407F-49FC-AF72-C041D72665C9}" srcOrd="0" destOrd="1" presId="urn:microsoft.com/office/officeart/2005/8/layout/list1"/>
    <dgm:cxn modelId="{C83B6990-4508-46D0-90B6-F17CD242B4A5}" srcId="{CC63EEDA-2286-4C4A-8FB5-708C0B1043FF}" destId="{CF416FF3-2C9B-416F-A048-2C410DA5614C}" srcOrd="0" destOrd="0" parTransId="{8B23BC9A-4873-406F-B0D6-E052CCCCDDED}" sibTransId="{7F731F58-4E73-4E70-86EB-9DFC02A0A39D}"/>
    <dgm:cxn modelId="{D0504396-4258-4775-9B38-4AE91DDBA41F}" type="presOf" srcId="{17D2ED0E-D836-42F8-8008-6C3D788E3194}" destId="{F3DAB180-FBBD-4C02-9341-41AB518C4D26}" srcOrd="0" destOrd="2" presId="urn:microsoft.com/office/officeart/2005/8/layout/list1"/>
    <dgm:cxn modelId="{2A6E78AA-F6AD-4989-AB1C-28559B680AFE}" srcId="{CF416FF3-2C9B-416F-A048-2C410DA5614C}" destId="{C516608C-C82D-475B-8F92-9D43D6F4978D}" srcOrd="0" destOrd="0" parTransId="{95D1ABD9-A143-483E-BCEC-6577F7B48D2B}" sibTransId="{7F8F9E45-83A5-45FC-8102-F86AA58D8221}"/>
    <dgm:cxn modelId="{5CEFB8C2-64D1-4BFD-A6EA-6C19E42C4A84}" srcId="{BA048B40-62B1-466D-A4D6-E22BBA08DDDB}" destId="{63B67BCF-4959-441C-A349-DB7421BF64BD}" srcOrd="0" destOrd="0" parTransId="{29B0BE31-FD90-4EF9-A03E-98651D273E35}" sibTransId="{5FF2A569-5247-446D-A241-4B9EBBE73E9C}"/>
    <dgm:cxn modelId="{410CCBC3-A3BA-412F-A68D-D96261553FF9}" srcId="{CF416FF3-2C9B-416F-A048-2C410DA5614C}" destId="{17D2ED0E-D836-42F8-8008-6C3D788E3194}" srcOrd="2" destOrd="0" parTransId="{C3F61092-8CCB-4EC4-B7D1-69463F4844FC}" sibTransId="{3F064968-0CB4-48C1-88D4-5AD8F63D7646}"/>
    <dgm:cxn modelId="{2DD2F0C4-4CED-4F52-8D68-F3BC3D38FBE3}" type="presOf" srcId="{BA048B40-62B1-466D-A4D6-E22BBA08DDDB}" destId="{5D719C29-3749-4145-9382-BED278FCBB3A}" srcOrd="1" destOrd="0" presId="urn:microsoft.com/office/officeart/2005/8/layout/list1"/>
    <dgm:cxn modelId="{F2262FC6-9000-4928-AE0A-4B3CA6873E80}" type="presOf" srcId="{63B67BCF-4959-441C-A349-DB7421BF64BD}" destId="{F0916B2F-407F-49FC-AF72-C041D72665C9}" srcOrd="0" destOrd="0" presId="urn:microsoft.com/office/officeart/2005/8/layout/list1"/>
    <dgm:cxn modelId="{9DFEB0CE-A51D-4859-A8E1-8D395F7759AA}" srcId="{CC63EEDA-2286-4C4A-8FB5-708C0B1043FF}" destId="{BA048B40-62B1-466D-A4D6-E22BBA08DDDB}" srcOrd="1" destOrd="0" parTransId="{0DE81E0C-CB4B-4840-9877-332E7D3DD282}" sibTransId="{8795574C-B5FA-45D7-927D-86F8934E9297}"/>
    <dgm:cxn modelId="{704473DB-48EF-4306-A8E3-A3E4BA39F2B9}" srcId="{CF416FF3-2C9B-416F-A048-2C410DA5614C}" destId="{6CC123F4-1D43-45FD-81FA-697FC1C6B6A5}" srcOrd="1" destOrd="0" parTransId="{5FF4FDB5-CBAC-49A8-8FD6-73A8E300C55E}" sibTransId="{D50DEB41-00C3-4CF8-85BD-15D67F64207A}"/>
    <dgm:cxn modelId="{2DAF4CEE-C8B8-42DD-BB48-2F105A26D851}" type="presOf" srcId="{C516608C-C82D-475B-8F92-9D43D6F4978D}" destId="{F3DAB180-FBBD-4C02-9341-41AB518C4D26}" srcOrd="0" destOrd="0" presId="urn:microsoft.com/office/officeart/2005/8/layout/list1"/>
    <dgm:cxn modelId="{04B3447C-9DFC-4219-844F-96F616CCAA93}" type="presParOf" srcId="{28C6440F-9B22-43A4-817A-CD37675D733A}" destId="{797725D1-BCC8-4686-BA5E-1E6DB2DDF61C}" srcOrd="0" destOrd="0" presId="urn:microsoft.com/office/officeart/2005/8/layout/list1"/>
    <dgm:cxn modelId="{14563FED-3BFA-4241-9A7F-2F7DB5D79B8E}" type="presParOf" srcId="{797725D1-BCC8-4686-BA5E-1E6DB2DDF61C}" destId="{54E6AB47-0C7E-4022-9F9D-9CF499337688}" srcOrd="0" destOrd="0" presId="urn:microsoft.com/office/officeart/2005/8/layout/list1"/>
    <dgm:cxn modelId="{DBB092DC-08A8-4D22-85ED-E3F85635BD54}" type="presParOf" srcId="{797725D1-BCC8-4686-BA5E-1E6DB2DDF61C}" destId="{0FE76A41-9121-430B-ADC5-DAB35BEE078A}" srcOrd="1" destOrd="0" presId="urn:microsoft.com/office/officeart/2005/8/layout/list1"/>
    <dgm:cxn modelId="{F37889B6-7C4A-4ADD-9DDF-EB31733E71D3}" type="presParOf" srcId="{28C6440F-9B22-43A4-817A-CD37675D733A}" destId="{C5CBC5D9-5C41-44D7-8AF0-0CEE8CB3A741}" srcOrd="1" destOrd="0" presId="urn:microsoft.com/office/officeart/2005/8/layout/list1"/>
    <dgm:cxn modelId="{591F5FA3-B1D0-4CC1-8A46-28D79000939C}" type="presParOf" srcId="{28C6440F-9B22-43A4-817A-CD37675D733A}" destId="{F3DAB180-FBBD-4C02-9341-41AB518C4D26}" srcOrd="2" destOrd="0" presId="urn:microsoft.com/office/officeart/2005/8/layout/list1"/>
    <dgm:cxn modelId="{F15DC751-3160-4227-8BD6-90A89A3660FF}" type="presParOf" srcId="{28C6440F-9B22-43A4-817A-CD37675D733A}" destId="{5DFDABE2-48D0-47F4-9649-4B28C0398B82}" srcOrd="3" destOrd="0" presId="urn:microsoft.com/office/officeart/2005/8/layout/list1"/>
    <dgm:cxn modelId="{9FCF95C3-27D6-4CED-8FD1-5466AE7A5A3D}" type="presParOf" srcId="{28C6440F-9B22-43A4-817A-CD37675D733A}" destId="{B3DB62D6-6D86-479A-939C-A1B9A70B0CC3}" srcOrd="4" destOrd="0" presId="urn:microsoft.com/office/officeart/2005/8/layout/list1"/>
    <dgm:cxn modelId="{69714295-7630-4050-9A79-7B0D079E2875}" type="presParOf" srcId="{B3DB62D6-6D86-479A-939C-A1B9A70B0CC3}" destId="{25BDBE44-4CB9-452B-A991-90205F759BC8}" srcOrd="0" destOrd="0" presId="urn:microsoft.com/office/officeart/2005/8/layout/list1"/>
    <dgm:cxn modelId="{652442EC-4C68-44CF-ABE7-DDE96C7FBCA0}" type="presParOf" srcId="{B3DB62D6-6D86-479A-939C-A1B9A70B0CC3}" destId="{5D719C29-3749-4145-9382-BED278FCBB3A}" srcOrd="1" destOrd="0" presId="urn:microsoft.com/office/officeart/2005/8/layout/list1"/>
    <dgm:cxn modelId="{007661F3-858E-4E45-9D98-E0718A5BAF12}" type="presParOf" srcId="{28C6440F-9B22-43A4-817A-CD37675D733A}" destId="{50D64769-B3D0-4403-8E71-DDACD4501C2F}" srcOrd="5" destOrd="0" presId="urn:microsoft.com/office/officeart/2005/8/layout/list1"/>
    <dgm:cxn modelId="{EDD9C8CF-282F-4322-98BF-2A62381BEEC6}" type="presParOf" srcId="{28C6440F-9B22-43A4-817A-CD37675D733A}" destId="{F0916B2F-407F-49FC-AF72-C041D72665C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AB180-FBBD-4C02-9341-41AB518C4D26}">
      <dsp:nvSpPr>
        <dsp:cNvPr id="0" name=""/>
        <dsp:cNvSpPr/>
      </dsp:nvSpPr>
      <dsp:spPr>
        <a:xfrm>
          <a:off x="0" y="353255"/>
          <a:ext cx="5508710" cy="2097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7537" tIns="374904" rIns="42753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A supermarket server which records every single product purchased at that market.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A bank server which records every time a transaction is made for a particular account.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A railway reservation server which records the transactions of a passenger.</a:t>
          </a:r>
        </a:p>
      </dsp:txBody>
      <dsp:txXfrm>
        <a:off x="0" y="353255"/>
        <a:ext cx="5508710" cy="2097900"/>
      </dsp:txXfrm>
    </dsp:sp>
    <dsp:sp modelId="{0FE76A41-9121-430B-ADC5-DAB35BEE078A}">
      <dsp:nvSpPr>
        <dsp:cNvPr id="0" name=""/>
        <dsp:cNvSpPr/>
      </dsp:nvSpPr>
      <dsp:spPr>
        <a:xfrm>
          <a:off x="275435" y="87575"/>
          <a:ext cx="3856097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751" tIns="0" rIns="14575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OLTP Examples:</a:t>
          </a:r>
          <a:endParaRPr lang="en-US" sz="1800" kern="1200"/>
        </a:p>
      </dsp:txBody>
      <dsp:txXfrm>
        <a:off x="301374" y="113514"/>
        <a:ext cx="3804219" cy="479482"/>
      </dsp:txXfrm>
    </dsp:sp>
    <dsp:sp modelId="{F0916B2F-407F-49FC-AF72-C041D72665C9}">
      <dsp:nvSpPr>
        <dsp:cNvPr id="0" name=""/>
        <dsp:cNvSpPr/>
      </dsp:nvSpPr>
      <dsp:spPr>
        <a:xfrm>
          <a:off x="0" y="2814036"/>
          <a:ext cx="5508710" cy="2608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7537" tIns="374904" rIns="42753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Bank Manager wants to know how many customers are utilizing the atm of his branch. Based on this he may take a call whether to continue with the ATM or relocate it.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An insurance company wants to know the number of policies each agent has sold. This will help in better performance management of agents.</a:t>
          </a:r>
        </a:p>
      </dsp:txBody>
      <dsp:txXfrm>
        <a:off x="0" y="2814036"/>
        <a:ext cx="5508710" cy="2608200"/>
      </dsp:txXfrm>
    </dsp:sp>
    <dsp:sp modelId="{5D719C29-3749-4145-9382-BED278FCBB3A}">
      <dsp:nvSpPr>
        <dsp:cNvPr id="0" name=""/>
        <dsp:cNvSpPr/>
      </dsp:nvSpPr>
      <dsp:spPr>
        <a:xfrm>
          <a:off x="275435" y="2548355"/>
          <a:ext cx="3856097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751" tIns="0" rIns="14575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OLAP Examples:</a:t>
          </a:r>
          <a:endParaRPr lang="en-US" sz="1800" kern="1200"/>
        </a:p>
      </dsp:txBody>
      <dsp:txXfrm>
        <a:off x="301374" y="2574294"/>
        <a:ext cx="3804219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D1D55-ED33-459A-9A67-622BFCD38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97B3F3-1024-45C8-B990-C33D1F593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C36D8-2977-4E4F-AFA3-273AC45F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C666-39A9-4838-8DAF-B3C029C5760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DA96F-6733-4451-99CB-80245DA48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A265-E174-4E78-92F6-B7438584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4389-94E5-4CE9-9A78-C309871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1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39740-C33F-45A9-B4A4-FAA30E53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88C5A-549F-4597-9C51-38A2B34C7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4FD12-C27D-41AA-85B1-361239478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C666-39A9-4838-8DAF-B3C029C5760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9EF2A-4F5A-4478-B098-274C54C46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19C64-3ABA-4850-B8EA-8BE47BEC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4389-94E5-4CE9-9A78-C309871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69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CA34D-B899-46E4-BA36-BEC55EABEA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A0220-05E1-4AE7-A1D3-8579638D5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487E6-B2C5-4DFA-A437-A24CE4422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C666-39A9-4838-8DAF-B3C029C5760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A4596-7CA4-454C-910B-EDF64ACDF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CBF40-34CF-4ED0-A0D2-50A428B7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4389-94E5-4CE9-9A78-C309871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8170A-F0C6-4FA6-AEC7-966B9D98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AD6FC-5774-4E84-92FA-3759E5B9F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F27EF-23E7-45F0-A931-EC004138F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C666-39A9-4838-8DAF-B3C029C5760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336AD-E3BE-4D68-AA70-ED6558A75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610A1-30EB-4C31-BE85-5A540945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4389-94E5-4CE9-9A78-C309871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4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5441-D947-4A7F-9C4E-6F7D5871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6AF58-93C0-499D-BD6C-877969AC1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1FEC3-4A52-4C04-8C1C-5DF76EA3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C666-39A9-4838-8DAF-B3C029C5760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3ED3E-921D-4786-996B-6B58A0EEF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465E1-3E36-4A14-ADA5-6F9DBE7E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4389-94E5-4CE9-9A78-C309871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4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9467-CC22-421D-848B-1E88C580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DC898-2D27-45D5-8142-9645F7065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01870-7721-4E0A-96B5-26E5C5940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DCF67-E661-4AD7-9992-5AA580F8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C666-39A9-4838-8DAF-B3C029C5760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C9314-E452-4EF0-BA30-8D4FCD48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C7C0E-23D2-4058-A231-9699FA88A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4389-94E5-4CE9-9A78-C309871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0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EBA4-8BAB-4294-A8AD-A92142957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39AED-7943-4A39-B952-22F206A04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B1B76-E08F-41A4-B513-3B415FF09F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F0C43-6652-4811-8E3B-8AC8BDC1C0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8FFEE-7887-4B7E-BBD8-EA28D68B4D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58D61-8166-4C34-BE07-F8DE4D33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C666-39A9-4838-8DAF-B3C029C5760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DFFD9-AB74-4A98-BC47-0EF8B8801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D4970-8393-45F5-9462-1A551C1B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4389-94E5-4CE9-9A78-C309871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14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8FAF-97E3-48BD-931A-C1A859ED3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71FDB7-0A6A-4AA0-B5DA-9D82CA5CE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C666-39A9-4838-8DAF-B3C029C5760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84432-0253-4444-B5D5-0B3C0DBF6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0F899-70BB-4937-90B3-3E6E60C4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4389-94E5-4CE9-9A78-C309871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1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0CEF33-F5EF-4945-9222-7822AD9C3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C666-39A9-4838-8DAF-B3C029C5760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E745B-3803-403D-8626-A4F08E852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9A38D-D753-4D0F-BD3E-6339B560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4389-94E5-4CE9-9A78-C309871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9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63FE-D6ED-4547-9021-81181AD0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E78B0-7910-4779-8E50-14298EB26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7C75A-5B6B-4468-8913-C737FCAF9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5535F-F390-42B1-B5AD-B4C6DB615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C666-39A9-4838-8DAF-B3C029C5760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0E749-F578-4BBE-A260-C3BE357B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73636-F31A-4DA1-B4A2-69DD7B82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4389-94E5-4CE9-9A78-C309871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6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69B96-06C6-42E0-8AE5-3F1FECA8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A0F8BD-C29C-420B-AF60-C7C79554D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25E7C-A2A3-4DD5-B7F3-7C907AA51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1120D-F699-41B9-ACA4-5722FB34E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1C666-39A9-4838-8DAF-B3C029C5760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8D4F0-A510-4D78-B962-18020F4F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E4B0-AB99-4D23-9AD7-207A316C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4389-94E5-4CE9-9A78-C309871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65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881B7C-0799-4F82-A280-CF8475DB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0B9CC-E4EB-439C-966F-E850A0459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173B7-594E-4495-B4AD-BF46646938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1C666-39A9-4838-8DAF-B3C029C5760A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77831-0C34-4502-AEAD-6A1A1C1C6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DB6BA-4FBA-4E06-AD30-8430D3DD2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C4389-94E5-4CE9-9A78-C309871D9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5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 group of boxes on a table&#10;&#10;Description automatically generated with low confidence">
            <a:extLst>
              <a:ext uri="{FF2B5EF4-FFF2-40B4-BE49-F238E27FC236}">
                <a16:creationId xmlns:a16="http://schemas.microsoft.com/office/drawing/2014/main" id="{D7434FBC-9634-13A5-821A-1B68B8A4B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8DEE1-C302-4FB7-B501-8C7A4D9C8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0" i="0">
                <a:solidFill>
                  <a:srgbClr val="FFFF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Data Warehouse Design and Visualization on Power BI</a:t>
            </a:r>
            <a:endParaRPr lang="en-US" sz="520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24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Colourful rulers and protractors">
            <a:extLst>
              <a:ext uri="{FF2B5EF4-FFF2-40B4-BE49-F238E27FC236}">
                <a16:creationId xmlns:a16="http://schemas.microsoft.com/office/drawing/2014/main" id="{8C6ED715-58A0-4286-8BDF-EF6F523F7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2358" b="1305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32086-D36A-4595-B4EF-32769F3FA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en-US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Fact Table</a:t>
            </a:r>
            <a:endParaRPr lang="en-US" sz="4800" b="1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BCF1-8EF8-4253-A0D0-55D5431F1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3875087"/>
          </a:xfrm>
        </p:spPr>
        <p:txBody>
          <a:bodyPr>
            <a:normAutofit/>
          </a:bodyPr>
          <a:lstStyle/>
          <a:p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Central table</a:t>
            </a:r>
          </a:p>
          <a:p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A fact is a measure that can be summed, averaged or manipulated</a:t>
            </a:r>
          </a:p>
          <a:p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A fact table contains 2 kinds of data – a dimension key and a measure.</a:t>
            </a:r>
          </a:p>
          <a:p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Every Dimension table is linked to a Fact table.</a:t>
            </a:r>
          </a:p>
          <a:p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mostly raw numeric items</a:t>
            </a:r>
          </a:p>
          <a:p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narrow rows, a few columns at most</a:t>
            </a:r>
          </a:p>
          <a:p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large number of rows (millions to a billion)</a:t>
            </a:r>
          </a:p>
          <a:p>
            <a:r>
              <a:rPr lang="en-US" altLang="en-US" sz="2000">
                <a:latin typeface="Cambria" panose="02040503050406030204" pitchFamily="18" charset="0"/>
                <a:ea typeface="Cambria" panose="02040503050406030204" pitchFamily="18" charset="0"/>
              </a:rPr>
              <a:t>Access via dimensions</a:t>
            </a:r>
          </a:p>
          <a:p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9566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6D2F9D8C-5CE3-435D-98F9-678948F1C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4732" b="102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888F5-65EE-4F58-BF33-F06549711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Schemas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EAA6C-7B7F-4BF5-8F0C-AEF537242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3875087"/>
          </a:xfrm>
        </p:spPr>
        <p:txBody>
          <a:bodyPr>
            <a:normAutofit/>
          </a:bodyPr>
          <a:lstStyle/>
          <a:p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Gives the logical description of the entire database</a:t>
            </a:r>
          </a:p>
          <a:p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Database organization</a:t>
            </a:r>
          </a:p>
          <a:p>
            <a:pPr lvl="1"/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must look like business</a:t>
            </a:r>
          </a:p>
          <a:p>
            <a:pPr lvl="1"/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must be recognizable by business user</a:t>
            </a:r>
          </a:p>
          <a:p>
            <a:pPr lvl="1"/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approachable by business user</a:t>
            </a:r>
          </a:p>
          <a:p>
            <a:pPr lvl="1"/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Must be </a:t>
            </a:r>
            <a:r>
              <a:rPr lang="en-US" altLang="en-US" sz="2200" i="1" u="sng">
                <a:latin typeface="Cambria" panose="02040503050406030204" pitchFamily="18" charset="0"/>
                <a:ea typeface="Cambria" panose="02040503050406030204" pitchFamily="18" charset="0"/>
              </a:rPr>
              <a:t>simple</a:t>
            </a:r>
          </a:p>
          <a:p>
            <a:r>
              <a:rPr lang="en-US" altLang="en-US" sz="2200" b="1">
                <a:latin typeface="Cambria" panose="02040503050406030204" pitchFamily="18" charset="0"/>
                <a:ea typeface="Cambria" panose="02040503050406030204" pitchFamily="18" charset="0"/>
              </a:rPr>
              <a:t>Schema Types</a:t>
            </a:r>
          </a:p>
          <a:p>
            <a:pPr lvl="1"/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Star Schema</a:t>
            </a:r>
          </a:p>
          <a:p>
            <a:pPr lvl="1"/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Fact Constellation Schema</a:t>
            </a:r>
          </a:p>
          <a:p>
            <a:pPr lvl="1"/>
            <a:r>
              <a:rPr lang="en-US" altLang="en-US" sz="2200">
                <a:latin typeface="Cambria" panose="02040503050406030204" pitchFamily="18" charset="0"/>
                <a:ea typeface="Cambria" panose="02040503050406030204" pitchFamily="18" charset="0"/>
              </a:rPr>
              <a:t>Snowflake schema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5429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831E9B-A782-4CB1-9A9F-4461E0AF9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Star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FE2C1-94FC-4203-AF57-61D78DB39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r>
              <a:rPr lang="en-US" altLang="en-US" sz="1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single fact table and for each dimension one dimension table	</a:t>
            </a:r>
          </a:p>
          <a:p>
            <a:r>
              <a:rPr lang="en-US" altLang="en-US" sz="1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Does not capture hierarchies directly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 descr="Diagram&#10;&#10;Description automatically generated">
            <a:extLst>
              <a:ext uri="{FF2B5EF4-FFF2-40B4-BE49-F238E27FC236}">
                <a16:creationId xmlns:a16="http://schemas.microsoft.com/office/drawing/2014/main" id="{9BBFAC38-AE73-41CC-B5B3-0B55BE61F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838" y="2885910"/>
            <a:ext cx="7256106" cy="3265248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753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96AD09-24E4-4E5B-9422-55E40194D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Snowflake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69275-3A50-4F85-BDBD-AA4FBB7D9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r>
              <a:rPr lang="en-US" altLang="en-US" sz="1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Represent dimensional hierarchy directly by normalizing tables. </a:t>
            </a:r>
          </a:p>
          <a:p>
            <a:r>
              <a:rPr lang="en-US" altLang="en-US" sz="1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Easy to maintain and saves storage</a:t>
            </a:r>
          </a:p>
          <a:p>
            <a:r>
              <a:rPr lang="en-US" sz="1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Dimension table are normalized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577D0BF-6B7D-4BB7-AF73-0A1376B23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838" y="2885910"/>
            <a:ext cx="7256106" cy="326524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060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45C1D2-BC25-46DF-A978-73C7163DA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Galaxy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FC185-68B8-4563-958F-D237FC3CF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Also know as Fact Constellation schema. </a:t>
            </a:r>
          </a:p>
          <a:p>
            <a:r>
              <a:rPr lang="en-US" altLang="en-US" sz="1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Multiple fact tables that share many dimension tables.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79E45AD-6078-40FF-B3BD-61A645512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66" y="2885910"/>
            <a:ext cx="8266450" cy="326524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3638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AA932F-DDF6-453D-B25E-ADED1D31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AFC0-1D06-496C-87A7-DBB9F5F63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US" sz="1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is process of suiting software to extract the desired data from various sources, the transform that data by using rules and lookup tables to meet requirement, and then loading it into a target data warehouse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BC85E8-B183-4D7B-B030-A358B5D61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99" y="2392998"/>
            <a:ext cx="8982269" cy="428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38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352BBB9-69A8-405C-9209-A9FE217AE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BA8247A-9874-4F57-82F4-AEB016E66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30C3CE4-8479-4B6E-9C21-D7B0CD89E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7BCD297-22FC-4ECD-95DC-8581D5E6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61A25F1-8873-4D98-B8D5-169EA0AC9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B7BCAD9-3EF1-4FCE-AFA0-BD2C545A7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6649524-3638-4334-8ED6-539D10DF4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A814D4-A5BB-452B-ABDB-4358B94FD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84915"/>
            <a:ext cx="4651076" cy="1951075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Why BI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5AFFD-6001-4C98-A9B3-9B0581993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684921"/>
            <a:ext cx="5674107" cy="1951087"/>
          </a:xfrm>
          <a:noFill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Business Intelligence is the activity which contributes to the growth of company.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Graphical user interface, diagram, text&#10;&#10;Description automatically generated">
            <a:extLst>
              <a:ext uri="{FF2B5EF4-FFF2-40B4-BE49-F238E27FC236}">
                <a16:creationId xmlns:a16="http://schemas.microsoft.com/office/drawing/2014/main" id="{12865DD6-2967-4E75-BAF1-360A21D74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" r="-1" b="26"/>
          <a:stretch/>
        </p:blipFill>
        <p:spPr>
          <a:xfrm>
            <a:off x="981731" y="2708781"/>
            <a:ext cx="10495970" cy="3496632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2852760"/>
            <a:ext cx="304800" cy="429768"/>
            <a:chOff x="215328" y="-46937"/>
            <a:chExt cx="304800" cy="2773841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316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4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C8FD8-2A2D-4268-9A03-CEABACA0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What is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476CB-DD2B-498D-96D6-AFB1D1C89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4" cy="2454300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Business Intelligence is the act of transforming raw/ operational data into useful information for business analysis.</a:t>
            </a:r>
          </a:p>
          <a:p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  <p:grpSp>
        <p:nvGrpSpPr>
          <p:cNvPr id="76" name="Group 46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0" name="Picture 3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E703716-2933-4E93-8AC9-CC12B7CF6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32" y="2041452"/>
            <a:ext cx="4369112" cy="168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70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38CD1F2-2CDE-4B42-BB23-EC7686F92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827173-10F7-4BE6-8CC8-39A46D78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0FB2829-9E66-4DBD-BC15-FC5D73246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9EE2A32-8611-4375-B6B1-468FAD682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77E1DA0-3927-4F35-B8A3-D5D556375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7BAA08B-588E-406F-899B-A6A7FC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8AA7C41-B331-402E-9453-95B3B8273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7060B3E-946D-4885-9B86-1D445209E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3046747-F284-4990-9ECA-3DF2C6E08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21301226-F3C6-4744-94AE-2460B381D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94375-A400-4D09-B31C-E3401A20F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40" y="630935"/>
            <a:ext cx="5107366" cy="2096769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Why Data Warehouse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EC57637-D435-4155-993A-0E3A8BBB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B81AE96-B9C7-4679-BC62-F2C79F2E8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D4225F6-B312-47D5-8299-988BD17E0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3C04A86-BCAE-473C-B18D-88FD5627C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CCD134-9351-4847-8741-FF5EAB470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1470C83-08EE-4959-BA0A-F8846F524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9588AAB-7E8F-4EF3-AD7D-222CB0BB0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3158" y="630935"/>
            <a:ext cx="5266365" cy="2096771"/>
          </a:xfrm>
          <a:noFill/>
        </p:spPr>
        <p:txBody>
          <a:bodyPr anchor="t">
            <a:normAutofit/>
          </a:bodyPr>
          <a:lstStyle/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collected from various sources and stores in various databases cannot be </a:t>
            </a:r>
            <a:r>
              <a:rPr lang="en-US" sz="200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directly visualize.</a:t>
            </a:r>
            <a:endParaRPr lang="en-US" sz="2000" dirty="0">
              <a:solidFill>
                <a:schemeClr val="bg1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data first needs to be </a:t>
            </a:r>
            <a:r>
              <a:rPr lang="en-US" sz="20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integrated</a:t>
            </a:r>
            <a:r>
              <a:rPr lang="en-US" sz="20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and the then </a:t>
            </a:r>
            <a:r>
              <a:rPr lang="en-US" sz="20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processed</a:t>
            </a:r>
            <a:r>
              <a:rPr lang="en-US" sz="20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before visualization take place.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FD3A89-3666-47FE-913F-6C75228F5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D6B60E5-039C-4E82-9B5C-984D6C46E1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3D05E89-A5D2-4DC0-B6B1-298EF0EF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337967A-8AB7-47D5-A75E-6341730E9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A068AD4-624D-4314-8C86-A3C0C3378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CA2F7C3-1A69-44EE-A8B6-A4552E2C8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E44AF4D-8873-43B3-8E29-803B7720E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AE89E8A-BD14-4974-818A-D8382DCD4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1B80B9-448B-4363-9DD7-C074AB2AD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7DA34E7-83FB-4CAA-94F3-CEF086907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7FF8A647-22C5-4E49-9DBC-71CF06205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31" y="2986951"/>
            <a:ext cx="10492693" cy="30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97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5390F2-B07C-4E52-BE99-4C3E5CBC6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What is a Data Warehouse?</a:t>
            </a:r>
            <a:br>
              <a:rPr lang="en-US" sz="48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79072-0D06-4C40-A981-35891FCBF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70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 central location where consolidated data from multiple locations(database) are stored.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70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It is maintained separately from an organization’s operational database.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70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End users access it whenever any information is needed.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700" b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Note</a:t>
            </a:r>
            <a:r>
              <a:rPr lang="en-US" sz="170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Data Warehouse is not loaded every time new data is added to database.</a:t>
            </a:r>
          </a:p>
          <a:p>
            <a:pPr marL="0" indent="0">
              <a:buNone/>
            </a:pPr>
            <a:endParaRPr lang="en-US" sz="17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15B8598-6884-4024-B95C-58CB269DE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46" y="2885910"/>
            <a:ext cx="9894690" cy="326524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569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044C95-4EB4-4544-A6CE-A60CC0883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10424535" cy="2096756"/>
          </a:xfrm>
          <a:noFill/>
        </p:spPr>
        <p:txBody>
          <a:bodyPr anchor="t"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b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 			</a:t>
            </a:r>
            <a:r>
              <a:rPr lang="en-US" sz="24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Properties of Data Warehouse</a:t>
            </a:r>
            <a:r>
              <a:rPr lang="en-US" sz="16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</a:t>
            </a:r>
            <a:b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“A Data Warehouse is a </a:t>
            </a:r>
            <a:r>
              <a:rPr lang="en-US" sz="1600" b="1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Subject-oriented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integrated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time-variant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nonvolatile</a:t>
            </a:r>
            <a:r>
              <a:rPr lang="en-US" sz="1600" i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collection of data in support of management’s decision-making process.”                                                        -</a:t>
            </a:r>
            <a:r>
              <a:rPr lang="en-US" sz="16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Bill </a:t>
            </a:r>
            <a:r>
              <a:rPr lang="en-US" sz="1600" dirty="0" err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Inmon</a:t>
            </a:r>
            <a:r>
              <a:rPr lang="en-US" sz="16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Father of Data Warehousing</a:t>
            </a:r>
            <a:b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A5C96-8F9B-40A5-9A96-9CF8E6F83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616" y="3136489"/>
            <a:ext cx="5178292" cy="2773170"/>
          </a:xfrm>
          <a:noFill/>
        </p:spPr>
        <p:txBody>
          <a:bodyPr anchor="t"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Subject-oriented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- Data is categorized and stored by business subject rather than by application.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Integrated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-Data on a given subject is collected from disparate sources and stored in a single place.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Time-variant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- Data is stored as a series of snapshots, each representing a period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Non-volatile</a:t>
            </a:r>
            <a:r>
              <a:rPr lang="en-US" sz="18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- Typically data in the data warehouse is not updated or deleted. </a:t>
            </a:r>
          </a:p>
          <a:p>
            <a:pPr marL="0" indent="0">
              <a:buNone/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1C7B25B4-0D71-4896-8EE1-9ADEEE885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95" y="3080033"/>
            <a:ext cx="5703489" cy="3265248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379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91AA0A-AB5C-4CE1-97F5-93CB6C01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Advantages Of Data Warehouse</a:t>
            </a:r>
            <a:endParaRPr lang="en-US" sz="48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D60C2-8934-4191-AF17-0C40FA536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Strategic questions can be answered by studying trends.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Warehousing is faster and more accurate.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b="1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Note</a:t>
            </a:r>
            <a:r>
              <a:rPr lang="en-US" sz="180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- Data warehouse is not a product that a company can go and purchase, it needs to be designed and depends entirely on the company’s requirement.</a:t>
            </a: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9BA0CE3-9BF8-4AB2-96E1-A13DB36F6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2892074"/>
            <a:ext cx="10843065" cy="3252919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323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5621FF-10C3-4250-987F-43A62DB69A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2664501"/>
              </p:ext>
            </p:extLst>
          </p:nvPr>
        </p:nvGraphicFramePr>
        <p:xfrm>
          <a:off x="1019761" y="643466"/>
          <a:ext cx="10152478" cy="5571074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4443913">
                  <a:extLst>
                    <a:ext uri="{9D8B030D-6E8A-4147-A177-3AD203B41FA5}">
                      <a16:colId xmlns:a16="http://schemas.microsoft.com/office/drawing/2014/main" val="1715817965"/>
                    </a:ext>
                  </a:extLst>
                </a:gridCol>
                <a:gridCol w="5708565">
                  <a:extLst>
                    <a:ext uri="{9D8B030D-6E8A-4147-A177-3AD203B41FA5}">
                      <a16:colId xmlns:a16="http://schemas.microsoft.com/office/drawing/2014/main" val="3652780211"/>
                    </a:ext>
                  </a:extLst>
                </a:gridCol>
              </a:tblGrid>
              <a:tr h="4557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Relational Databases (OLTP)</a:t>
                      </a:r>
                      <a:endParaRPr lang="en-US" sz="1900" b="1" cap="none" spc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80962" marT="21590" marB="107950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Analytical Data Warehouse (OLAP)</a:t>
                      </a:r>
                      <a:endParaRPr lang="en-US" sz="1900" b="1" cap="none" spc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80962" marT="21590" marB="107950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064477"/>
                  </a:ext>
                </a:extLst>
              </a:tr>
              <a:tr h="4665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Contains current data</a:t>
                      </a:r>
                      <a:endParaRPr lang="en-US" sz="1600" b="0" cap="none" spc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80962" marT="32385" marB="10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Contains historical data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80962" marT="32385" marB="10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3742060"/>
                  </a:ext>
                </a:extLst>
              </a:tr>
              <a:tr h="4665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Useful in running business </a:t>
                      </a:r>
                      <a:endParaRPr lang="en-US" sz="1600" b="0" cap="none" spc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80962" marT="32385" marB="10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Useful in analyzing the business 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80962" marT="32385" marB="10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771899"/>
                  </a:ext>
                </a:extLst>
              </a:tr>
              <a:tr h="4665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Based on Entity Relationship model</a:t>
                      </a:r>
                      <a:endParaRPr lang="en-US" sz="1600" b="0" cap="none" spc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80962" marT="32385" marB="10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Based on Star, Snowflake and Fact Constellation Schema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80962" marT="32385" marB="10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351843"/>
                  </a:ext>
                </a:extLst>
              </a:tr>
              <a:tr h="772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Provides primitive and highly detailed data</a:t>
                      </a:r>
                      <a:endParaRPr lang="en-US" sz="1600" b="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80962" marT="32385" marB="10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Provides summarized and consolidated data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80962" marT="32385" marB="10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341188"/>
                  </a:ext>
                </a:extLst>
              </a:tr>
              <a:tr h="4665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Used for writing data into the database</a:t>
                      </a:r>
                      <a:endParaRPr lang="en-US" sz="1600" b="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80962" marT="32385" marB="10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Used for reading data from the data warehouse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80962" marT="32385" marB="10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213948"/>
                  </a:ext>
                </a:extLst>
              </a:tr>
              <a:tr h="772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Database size ranges from 100 MB to 1 GB</a:t>
                      </a:r>
                      <a:endParaRPr lang="en-US" sz="1600" b="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80962" marT="32385" marB="10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Data Warehouse size ranges from 100GB to 1 TB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80962" marT="32385" marB="10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474483"/>
                  </a:ext>
                </a:extLst>
              </a:tr>
              <a:tr h="4665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Fast; provides high performance</a:t>
                      </a:r>
                      <a:endParaRPr lang="en-US" sz="1600" b="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80962" marT="32385" marB="10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Highly flexible; bit not fast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80962" marT="32385" marB="10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082014"/>
                  </a:ext>
                </a:extLst>
              </a:tr>
              <a:tr h="4665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Number of records accessed is in tens</a:t>
                      </a:r>
                      <a:endParaRPr lang="en-US" sz="1600" b="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80962" marT="32385" marB="10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Number of records accessed is in millions</a:t>
                      </a:r>
                      <a:endParaRPr lang="en-US" sz="1600" cap="none" spc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80962" marT="32385" marB="10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878263"/>
                  </a:ext>
                </a:extLst>
              </a:tr>
              <a:tr h="772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cap="none" spc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EX: All bank transactions made by customer</a:t>
                      </a:r>
                      <a:endParaRPr lang="en-US" sz="1600" b="0" cap="none" spc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80962" marT="32385" marB="10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Ex: Bank transactions made by a customer at a particular time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80962" marT="32385" marB="1079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514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639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3CFEB548-CACC-4915-BA3A-ECFAD4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337DD617-02C2-4388-A86E-BAB7BD28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12">
            <a:extLst>
              <a:ext uri="{FF2B5EF4-FFF2-40B4-BE49-F238E27FC236}">
                <a16:creationId xmlns:a16="http://schemas.microsoft.com/office/drawing/2014/main" id="{6971532D-ED15-4EA1-8D74-8B9D49117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36" name="Straight Connector 13">
              <a:extLst>
                <a:ext uri="{FF2B5EF4-FFF2-40B4-BE49-F238E27FC236}">
                  <a16:creationId xmlns:a16="http://schemas.microsoft.com/office/drawing/2014/main" id="{53E0E949-6174-47F4-871C-39B2BE7B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14">
              <a:extLst>
                <a:ext uri="{FF2B5EF4-FFF2-40B4-BE49-F238E27FC236}">
                  <a16:creationId xmlns:a16="http://schemas.microsoft.com/office/drawing/2014/main" id="{CA81FA79-0462-498C-A7A0-4F97CB9BD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15">
              <a:extLst>
                <a:ext uri="{FF2B5EF4-FFF2-40B4-BE49-F238E27FC236}">
                  <a16:creationId xmlns:a16="http://schemas.microsoft.com/office/drawing/2014/main" id="{9B13F096-ACB3-4289-ADE9-7BCF5727C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16">
              <a:extLst>
                <a:ext uri="{FF2B5EF4-FFF2-40B4-BE49-F238E27FC236}">
                  <a16:creationId xmlns:a16="http://schemas.microsoft.com/office/drawing/2014/main" id="{442D1F89-7331-4DB6-9053-DE817E60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18">
            <a:extLst>
              <a:ext uri="{FF2B5EF4-FFF2-40B4-BE49-F238E27FC236}">
                <a16:creationId xmlns:a16="http://schemas.microsoft.com/office/drawing/2014/main" id="{4527D98C-AF53-420B-A7B6-DD5AA7D53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6" name="Oval 19">
              <a:extLst>
                <a:ext uri="{FF2B5EF4-FFF2-40B4-BE49-F238E27FC236}">
                  <a16:creationId xmlns:a16="http://schemas.microsoft.com/office/drawing/2014/main" id="{9F0B76EE-9601-45D1-815F-6B076D42F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20">
              <a:extLst>
                <a:ext uri="{FF2B5EF4-FFF2-40B4-BE49-F238E27FC236}">
                  <a16:creationId xmlns:a16="http://schemas.microsoft.com/office/drawing/2014/main" id="{1F5FB023-5222-4B9E-B6D1-A5040E4CE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21">
              <a:extLst>
                <a:ext uri="{FF2B5EF4-FFF2-40B4-BE49-F238E27FC236}">
                  <a16:creationId xmlns:a16="http://schemas.microsoft.com/office/drawing/2014/main" id="{EAAEED21-38DA-46C2-93A3-F597C876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22">
              <a:extLst>
                <a:ext uri="{FF2B5EF4-FFF2-40B4-BE49-F238E27FC236}">
                  <a16:creationId xmlns:a16="http://schemas.microsoft.com/office/drawing/2014/main" id="{17EFB714-3172-4F11-BA4B-04073494A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783C632-F1E2-40EE-AFA0-EF8D52D6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980DE84-E4A8-4C12-97F1-AADA86FFB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A4FCEB1-CD0B-4966-8A9D-F458E4F79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866B94-A099-49F6-A378-974CED7F5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103C908-3FF0-4A95-851C-DF3C650FF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AF400D3-D15B-4146-82E6-B2FC1194F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2F76C8-7CAD-4B72-BD0D-072D2AFA0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CEBAD8-9DE5-4790-9CD4-C384EB371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3B7B9BA-215A-4923-954F-3DAE9523A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013081-B23F-45CB-A45B-562B629AD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8B11FB-E867-4638-B75F-B4B7DBDDB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BC84FC8-9600-4AE5-9E77-38E2363A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14F95D-50D5-4B76-B347-91D1D76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85455D4-020C-4462-8A90-3B6434A50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F4B98C-A3F5-4790-9F86-C805CC9159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963123"/>
              </p:ext>
            </p:extLst>
          </p:nvPr>
        </p:nvGraphicFramePr>
        <p:xfrm>
          <a:off x="5815855" y="546369"/>
          <a:ext cx="5508711" cy="5509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4670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Packages on conveyor belt">
            <a:extLst>
              <a:ext uri="{FF2B5EF4-FFF2-40B4-BE49-F238E27FC236}">
                <a16:creationId xmlns:a16="http://schemas.microsoft.com/office/drawing/2014/main" id="{5E72CB11-81E7-49AC-A599-2F0806793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7994" b="77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880EA-52B1-4555-93D3-328AF493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en-US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De-normalization</a:t>
            </a:r>
            <a:endParaRPr lang="en-US" sz="4800" b="1">
              <a:solidFill>
                <a:schemeClr val="tx1">
                  <a:lumMod val="85000"/>
                  <a:lumOff val="1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996B4-68D5-444F-85BF-1B401BB9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3875087"/>
          </a:xfrm>
        </p:spPr>
        <p:txBody>
          <a:bodyPr>
            <a:normAutofit/>
          </a:bodyPr>
          <a:lstStyle/>
          <a:p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Normalization in a data warehouse may lead to lots of small tables</a:t>
            </a:r>
          </a:p>
          <a:p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Can lead to excessive I/O’s since many tables must be accessed</a:t>
            </a:r>
          </a:p>
          <a:p>
            <a:r>
              <a:rPr lang="en-US" altLang="en-US" sz="2400">
                <a:latin typeface="Cambria" panose="02040503050406030204" pitchFamily="18" charset="0"/>
                <a:ea typeface="Cambria" panose="02040503050406030204" pitchFamily="18" charset="0"/>
              </a:rPr>
              <a:t>De-normalization is the answer especially since updates are rare</a:t>
            </a:r>
          </a:p>
          <a:p>
            <a:pPr marL="0" indent="0">
              <a:buNone/>
            </a:pPr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8563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Empty office area">
            <a:extLst>
              <a:ext uri="{FF2B5EF4-FFF2-40B4-BE49-F238E27FC236}">
                <a16:creationId xmlns:a16="http://schemas.microsoft.com/office/drawing/2014/main" id="{4FE2A002-2DCD-4689-BBB0-6E84377B96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447" b="142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29D9B-9B59-425C-A11D-CBAC4E58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en-US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Dimension tables</a:t>
            </a:r>
            <a:br>
              <a:rPr lang="en-US" alt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4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1521-072E-4240-BCE2-BB7B7FB5A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430178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The tables that describe the dimensions involved are called Dimension tables.</a:t>
            </a:r>
          </a:p>
          <a:p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Dividing a Data Warehouse project into dimensions provide structured information for analysis and reporting</a:t>
            </a:r>
          </a:p>
          <a:p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Define business in terms already familiar to users</a:t>
            </a:r>
          </a:p>
          <a:p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Wide rows with lots of descriptive text</a:t>
            </a:r>
          </a:p>
          <a:p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Small tables (about a million rows) </a:t>
            </a:r>
          </a:p>
          <a:p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Joined to fact table by a foreign key</a:t>
            </a:r>
          </a:p>
          <a:p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heavily indexed</a:t>
            </a:r>
          </a:p>
          <a:p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typical dimensions</a:t>
            </a:r>
          </a:p>
          <a:p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End users fire queries on these dimension tables which contain descriptive information</a:t>
            </a:r>
          </a:p>
          <a:p>
            <a:endParaRPr lang="en-US" sz="1500" dirty="0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5793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</TotalTime>
  <Words>848</Words>
  <Application>Microsoft Office PowerPoint</Application>
  <PresentationFormat>Widescreen</PresentationFormat>
  <Paragraphs>95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Cambria</vt:lpstr>
      <vt:lpstr>Century Schoolbook</vt:lpstr>
      <vt:lpstr>Symbol</vt:lpstr>
      <vt:lpstr>Times New Roman</vt:lpstr>
      <vt:lpstr>Wingdings</vt:lpstr>
      <vt:lpstr>Office Theme</vt:lpstr>
      <vt:lpstr>Data Warehouse Design and Visualization on Power BI</vt:lpstr>
      <vt:lpstr>Why Data Warehouse</vt:lpstr>
      <vt:lpstr>What is a Data Warehouse? </vt:lpstr>
      <vt:lpstr>      Properties of Data Warehouse   “A Data Warehouse is a Subject-oriented, integrated, time-variant and nonvolatile collection of data in support of management’s decision-making process.”                                                        -Bill Inmon, Father of Data Warehousing </vt:lpstr>
      <vt:lpstr>Advantages Of Data Warehouse</vt:lpstr>
      <vt:lpstr>PowerPoint Presentation</vt:lpstr>
      <vt:lpstr>PowerPoint Presentation</vt:lpstr>
      <vt:lpstr>De-normalization</vt:lpstr>
      <vt:lpstr>Dimension tables </vt:lpstr>
      <vt:lpstr>Fact Table</vt:lpstr>
      <vt:lpstr>Schemas</vt:lpstr>
      <vt:lpstr>Star Schema</vt:lpstr>
      <vt:lpstr>Snowflake Schema</vt:lpstr>
      <vt:lpstr>Galaxy Schema</vt:lpstr>
      <vt:lpstr>ETL</vt:lpstr>
      <vt:lpstr>Why BI Needed?</vt:lpstr>
      <vt:lpstr>What is BI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Data Warehouse</dc:title>
  <dc:creator>santosh khadka</dc:creator>
  <cp:lastModifiedBy>santosh khadka</cp:lastModifiedBy>
  <cp:revision>17</cp:revision>
  <dcterms:created xsi:type="dcterms:W3CDTF">2022-03-07T06:16:11Z</dcterms:created>
  <dcterms:modified xsi:type="dcterms:W3CDTF">2022-03-14T15:37:28Z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2022-03-07T06:16:11Z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76178972-d02e-4692-b060-f3e8d301b906</vt:lpwstr>
  </property>
  <property fmtid="{D5CDD505-2E9C-101B-9397-08002B2CF9AE}" pid="7" name="MSIP_Label_defa4170-0d19-0005-0004-bc88714345d2_ActionId">
    <vt:lpwstr>05889481-74e7-4bee-bf8d-ba567f1a7447</vt:lpwstr>
  </property>
  <property fmtid="{D5CDD505-2E9C-101B-9397-08002B2CF9AE}" pid="8" name="MSIP_Label_defa4170-0d19-0005-0004-bc88714345d2_ContentBits">
    <vt:lpwstr>0</vt:lpwstr>
  </property>
</Properties>
</file>